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351" r:id="rId3"/>
    <p:sldId id="352" r:id="rId4"/>
    <p:sldId id="353" r:id="rId5"/>
    <p:sldId id="354" r:id="rId6"/>
    <p:sldId id="360" r:id="rId7"/>
    <p:sldId id="355" r:id="rId8"/>
    <p:sldId id="356" r:id="rId9"/>
    <p:sldId id="357" r:id="rId10"/>
    <p:sldId id="363" r:id="rId11"/>
    <p:sldId id="358" r:id="rId12"/>
    <p:sldId id="359" r:id="rId13"/>
    <p:sldId id="361" r:id="rId14"/>
    <p:sldId id="36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CEAEF-2FA2-46F7-B66E-E2B1A082E8D9}" v="9" dt="2026-07-01T13:19:52.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dd, Adele" userId="abf66f43-4245-4c2b-a799-c08f7c695599" providerId="ADAL" clId="{C9F9D3C1-6518-47D6-BA1C-75ABDBCB3A49}"/>
    <pc:docChg chg="custSel addSld modSld">
      <pc:chgData name="Dodd, Adele" userId="abf66f43-4245-4c2b-a799-c08f7c695599" providerId="ADAL" clId="{C9F9D3C1-6518-47D6-BA1C-75ABDBCB3A49}" dt="2026-07-01T13:19:52.398" v="586"/>
      <pc:docMkLst>
        <pc:docMk/>
      </pc:docMkLst>
      <pc:sldChg chg="add">
        <pc:chgData name="Dodd, Adele" userId="abf66f43-4245-4c2b-a799-c08f7c695599" providerId="ADAL" clId="{C9F9D3C1-6518-47D6-BA1C-75ABDBCB3A49}" dt="2026-06-26T16:17:40.552" v="0"/>
        <pc:sldMkLst>
          <pc:docMk/>
          <pc:sldMk cId="3550889191" sldId="360"/>
        </pc:sldMkLst>
      </pc:sldChg>
      <pc:sldChg chg="modSp add mod">
        <pc:chgData name="Dodd, Adele" userId="abf66f43-4245-4c2b-a799-c08f7c695599" providerId="ADAL" clId="{C9F9D3C1-6518-47D6-BA1C-75ABDBCB3A49}" dt="2026-07-01T13:09:51.370" v="434" actId="20577"/>
        <pc:sldMkLst>
          <pc:docMk/>
          <pc:sldMk cId="3444308891" sldId="361"/>
        </pc:sldMkLst>
        <pc:spChg chg="mod">
          <ac:chgData name="Dodd, Adele" userId="abf66f43-4245-4c2b-a799-c08f7c695599" providerId="ADAL" clId="{C9F9D3C1-6518-47D6-BA1C-75ABDBCB3A49}" dt="2026-07-01T13:08:39.839" v="350" actId="1076"/>
          <ac:spMkLst>
            <pc:docMk/>
            <pc:sldMk cId="3444308891" sldId="361"/>
            <ac:spMk id="2" creationId="{8DE04378-8D1C-E041-5657-241DB54B94DC}"/>
          </ac:spMkLst>
        </pc:spChg>
        <pc:spChg chg="mod">
          <ac:chgData name="Dodd, Adele" userId="abf66f43-4245-4c2b-a799-c08f7c695599" providerId="ADAL" clId="{C9F9D3C1-6518-47D6-BA1C-75ABDBCB3A49}" dt="2026-07-01T13:09:51.370" v="434" actId="20577"/>
          <ac:spMkLst>
            <pc:docMk/>
            <pc:sldMk cId="3444308891" sldId="361"/>
            <ac:spMk id="7" creationId="{0471D473-A9EC-4180-E415-28EBB6CB7FDB}"/>
          </ac:spMkLst>
        </pc:spChg>
      </pc:sldChg>
      <pc:sldChg chg="modSp add mod">
        <pc:chgData name="Dodd, Adele" userId="abf66f43-4245-4c2b-a799-c08f7c695599" providerId="ADAL" clId="{C9F9D3C1-6518-47D6-BA1C-75ABDBCB3A49}" dt="2026-07-01T13:14:55.062" v="585" actId="20577"/>
        <pc:sldMkLst>
          <pc:docMk/>
          <pc:sldMk cId="1734361591" sldId="362"/>
        </pc:sldMkLst>
        <pc:spChg chg="mod">
          <ac:chgData name="Dodd, Adele" userId="abf66f43-4245-4c2b-a799-c08f7c695599" providerId="ADAL" clId="{C9F9D3C1-6518-47D6-BA1C-75ABDBCB3A49}" dt="2026-07-01T13:14:55.062" v="585" actId="20577"/>
          <ac:spMkLst>
            <pc:docMk/>
            <pc:sldMk cId="1734361591" sldId="362"/>
            <ac:spMk id="7" creationId="{C53DEE83-F9D7-8E62-02B1-D1DD652FE75B}"/>
          </ac:spMkLst>
        </pc:spChg>
      </pc:sldChg>
      <pc:sldChg chg="add">
        <pc:chgData name="Dodd, Adele" userId="abf66f43-4245-4c2b-a799-c08f7c695599" providerId="ADAL" clId="{C9F9D3C1-6518-47D6-BA1C-75ABDBCB3A49}" dt="2026-07-01T13:19:52.398" v="586"/>
        <pc:sldMkLst>
          <pc:docMk/>
          <pc:sldMk cId="1233334068" sldId="36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6-26T16:13:58.666"/>
    </inkml:context>
    <inkml:brush xml:id="br0">
      <inkml:brushProperty name="width" value="0.1" units="cm"/>
      <inkml:brushProperty name="height" value="0.1" units="cm"/>
      <inkml:brushProperty name="color" value="#008C3A"/>
      <inkml:brushProperty name="ignorePressure" value="1"/>
    </inkml:brush>
  </inkml:definitions>
  <inkml:trace contextRef="#ctx0" brushRef="#br0">1 1,'2960'2960,"-2942"-2941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514384" y="2215946"/>
            <a:ext cx="8000966" cy="3936547"/>
          </a:xfrm>
          <a:prstGeom prst="rect">
            <a:avLst/>
          </a:prstGeom>
        </p:spPr>
        <p:txBody>
          <a:bodyPr>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75219309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514384" y="2215946"/>
            <a:ext cx="8000966" cy="3936547"/>
          </a:xfrm>
          <a:prstGeom prst="rect">
            <a:avLst/>
          </a:prstGeom>
        </p:spPr>
        <p:txBody>
          <a:bodyPr numCol="2" spcCol="1944000">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67367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514384" y="365126"/>
            <a:ext cx="800096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514384" y="2215946"/>
            <a:ext cx="8000966" cy="3936547"/>
          </a:xfrm>
          <a:prstGeom prst="rect">
            <a:avLst/>
          </a:prstGeom>
        </p:spPr>
        <p:txBody>
          <a:bodyPr wrap="square" numCol="3" spcCol="1944000">
            <a:noAutofit/>
          </a:bodyPr>
          <a:lstStyle>
            <a:lvl1pPr marL="0" indent="0">
              <a:buNone/>
              <a:defRPr sz="1350">
                <a:solidFill>
                  <a:srgbClr val="08314C"/>
                </a:solidFill>
              </a:defRPr>
            </a:lvl1pPr>
            <a:lvl2pPr marL="171450" indent="0">
              <a:buNone/>
              <a:defRPr sz="1050"/>
            </a:lvl2pPr>
            <a:lvl3pPr marL="342900" indent="0">
              <a:buNone/>
              <a:defRPr sz="900"/>
            </a:lvl3pPr>
            <a:lvl4pPr marL="514350" indent="0">
              <a:buNone/>
              <a:defRPr sz="750"/>
            </a:lvl4pPr>
            <a:lvl5pPr marL="685800" indent="0">
              <a:buNone/>
              <a:defRPr sz="750"/>
            </a:lvl5pPr>
            <a:lvl6pPr>
              <a:defRPr sz="750"/>
            </a:lvl6pPr>
            <a:lvl7pPr>
              <a:defRPr sz="750"/>
            </a:lvl7pPr>
            <a:lvl8pPr>
              <a:defRPr sz="750"/>
            </a:lvl8pPr>
            <a:lvl9pPr>
              <a:defRPr sz="750"/>
            </a:lvl9pPr>
          </a:lstStyle>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r>
              <a:rPr lang="en-US"/>
              <a:t>Body copy style in three columns of text.</a:t>
            </a:r>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a:p>
            <a:pPr marL="0" marR="0" lvl="0" indent="0" algn="l" defTabSz="342900" rtl="0" eaLnBrk="1" fontAlgn="auto" latinLnBrk="0" hangingPunct="1">
              <a:lnSpc>
                <a:spcPct val="90000"/>
              </a:lnSpc>
              <a:spcBef>
                <a:spcPts val="375"/>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75005822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556260" y="0"/>
            <a:ext cx="1600474"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52884" r="34757"/>
          <a:stretch>
            <a:fillRect/>
          </a:stretch>
        </p:blipFill>
        <p:spPr>
          <a:xfrm flipH="1" flipV="1">
            <a:off x="1" y="3626780"/>
            <a:ext cx="3355748"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3714750" y="621972"/>
            <a:ext cx="48006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3714751" y="2768044"/>
            <a:ext cx="4800599" cy="3231221"/>
          </a:xfrm>
        </p:spPr>
        <p:txBody>
          <a:bodyPr lIns="0" tIns="0" rIns="0" bIns="0"/>
          <a:lstStyle>
            <a:lvl1pPr marL="0" indent="0">
              <a:buNone/>
              <a:defRPr sz="1350"/>
            </a:lvl1pPr>
            <a:lvl2pPr marL="308595">
              <a:defRPr sz="1200"/>
            </a:lvl2pPr>
            <a:lvl3pPr marL="514324">
              <a:defRPr sz="1050"/>
            </a:lvl3pPr>
            <a:lvl4pPr marL="788631">
              <a:defRPr sz="900"/>
            </a:lvl4pPr>
            <a:lvl5pPr marL="1062937">
              <a:defRPr sz="75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608389" y="6356351"/>
            <a:ext cx="3308632" cy="365125"/>
          </a:xfrm>
          <a:prstGeom prst="rect">
            <a:avLst/>
          </a:prstGeom>
        </p:spPr>
        <p:txBody>
          <a:bodyPr vert="horz" lIns="0" tIns="0" rIns="0" bIns="0" rtlCol="0" anchor="ctr">
            <a:noAutofit/>
          </a:bodyPr>
          <a:lstStyle>
            <a:lvl1pPr algn="l">
              <a:defRPr sz="900" b="0" i="0" spc="38" baseline="0">
                <a:solidFill>
                  <a:schemeClr val="bg1"/>
                </a:solidFill>
                <a:latin typeface="+mn-lt"/>
                <a:cs typeface="Arial" panose="020B0604020202020204" pitchFamily="34" charset="0"/>
              </a:defRPr>
            </a:lvl1pPr>
          </a:lstStyle>
          <a:p>
            <a:r>
              <a:rPr lang="en-US"/>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6478212" y="6356351"/>
            <a:ext cx="2057400" cy="365125"/>
          </a:xfrm>
          <a:prstGeom prst="rect">
            <a:avLst/>
          </a:prstGeom>
        </p:spPr>
        <p:txBody>
          <a:bodyPr vert="horz" lIns="0" tIns="0" rIns="0" bIns="0" rtlCol="0" anchor="ctr">
            <a:noAutofit/>
          </a:bodyPr>
          <a:lstStyle>
            <a:lvl1pPr algn="r">
              <a:defRPr sz="900" b="1" i="0" spc="38"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21520337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8389" y="621973"/>
            <a:ext cx="4800600" cy="3051393"/>
          </a:xfrm>
        </p:spPr>
        <p:txBody>
          <a:bodyPr lIns="0" tIns="0" rIns="0" bIns="0" anchor="b">
            <a:noAutofit/>
          </a:bodyPr>
          <a:lstStyle>
            <a:lvl1pPr>
              <a:defRPr sz="4050" baseline="0"/>
            </a:lvl1pPr>
          </a:lstStyle>
          <a:p>
            <a:r>
              <a:rPr lang="en-US"/>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608389" y="3965029"/>
            <a:ext cx="4800599" cy="1966747"/>
          </a:xfrm>
        </p:spPr>
        <p:txBody>
          <a:bodyPr vert="horz" lIns="0" tIns="0" rIns="0" bIns="0" rtlCol="0">
            <a:noAutofit/>
          </a:bodyPr>
          <a:lstStyle>
            <a:lvl1pPr marL="0" indent="0">
              <a:buNone/>
              <a:defRPr lang="en-US" sz="1800" b="1" i="0" dirty="0">
                <a:solidFill>
                  <a:schemeClr val="accent4"/>
                </a:solidFill>
                <a:latin typeface="+mj-lt"/>
                <a:cs typeface="Arial Black" panose="020B0604020202020204" pitchFamily="34" charset="0"/>
              </a:defRPr>
            </a:lvl1pPr>
          </a:lstStyle>
          <a:p>
            <a:pPr marL="171441" lvl="0" indent="-171441"/>
            <a:r>
              <a:rPr lang="en-US"/>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6698" r="40000"/>
          <a:stretch>
            <a:fillRect/>
          </a:stretch>
        </p:blipFill>
        <p:spPr>
          <a:xfrm>
            <a:off x="6057900" y="0"/>
            <a:ext cx="30861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5584262" y="944192"/>
            <a:ext cx="968256"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6068391" y="2475185"/>
            <a:ext cx="2592442"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200"/>
            </a:lvl1pPr>
          </a:lstStyle>
          <a:p>
            <a:r>
              <a:rPr lang="en-US"/>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608389" y="6356351"/>
            <a:ext cx="3308632" cy="365125"/>
          </a:xfrm>
          <a:prstGeom prst="rect">
            <a:avLst/>
          </a:prstGeom>
        </p:spPr>
        <p:txBody>
          <a:bodyPr vert="horz" lIns="0" tIns="0" rIns="0" bIns="0" rtlCol="0" anchor="ctr">
            <a:noAutofit/>
          </a:bodyPr>
          <a:lstStyle>
            <a:lvl1pPr algn="l">
              <a:defRPr sz="900" b="0" i="0" spc="38" baseline="0">
                <a:solidFill>
                  <a:schemeClr val="bg1"/>
                </a:solidFill>
                <a:latin typeface="+mn-lt"/>
                <a:cs typeface="Arial" panose="020B0604020202020204" pitchFamily="34" charset="0"/>
              </a:defRPr>
            </a:lvl1pPr>
          </a:lstStyle>
          <a:p>
            <a:r>
              <a:rPr lang="en-US"/>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6478212" y="6356351"/>
            <a:ext cx="2057400" cy="365125"/>
          </a:xfrm>
          <a:prstGeom prst="rect">
            <a:avLst/>
          </a:prstGeom>
        </p:spPr>
        <p:txBody>
          <a:bodyPr vert="horz" lIns="0" tIns="0" rIns="0" bIns="0" rtlCol="0" anchor="ctr">
            <a:noAutofit/>
          </a:bodyPr>
          <a:lstStyle>
            <a:lvl1pPr algn="r">
              <a:defRPr sz="900" b="1" i="0" spc="38"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035172353"/>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608388" y="612647"/>
            <a:ext cx="7501942" cy="3657600"/>
          </a:xfrm>
        </p:spPr>
        <p:txBody>
          <a:bodyPr lIns="0" tIns="0" rIns="0" bIns="0" anchor="b">
            <a:noAutofit/>
          </a:bodyPr>
          <a:lstStyle>
            <a:lvl1pPr marL="0" algn="l">
              <a:lnSpc>
                <a:spcPct val="90000"/>
              </a:lnSpc>
              <a:spcBef>
                <a:spcPts val="0"/>
              </a:spcBef>
              <a:spcAft>
                <a:spcPts val="0"/>
              </a:spcAft>
              <a:defRPr sz="5250"/>
            </a:lvl1pPr>
          </a:lstStyle>
          <a:p>
            <a:r>
              <a:rPr lang="en-US"/>
              <a:t>Click to edit Master title style</a:t>
            </a:r>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608389" y="4724034"/>
            <a:ext cx="5250729" cy="1709423"/>
          </a:xfrm>
        </p:spPr>
        <p:txBody>
          <a:bodyPr lIns="0" tIns="0" rIns="0" bIns="0">
            <a:noAutofit/>
          </a:bodyPr>
          <a:lstStyle>
            <a:lvl1pPr marL="0" indent="0" algn="l">
              <a:buNone/>
              <a:defRPr sz="1800" b="1" i="0">
                <a:solidFill>
                  <a:schemeClr val="accent4"/>
                </a:solidFill>
                <a:latin typeface="+mj-lt"/>
                <a:cs typeface="Arial Black" panose="020B0604020202020204" pitchFamily="34" charset="0"/>
              </a:defRPr>
            </a:lvl1pPr>
            <a:lvl2pPr marL="342883" indent="0" algn="ctr">
              <a:buNone/>
              <a:defRPr sz="1500"/>
            </a:lvl2pPr>
            <a:lvl3pPr marL="685766" indent="0" algn="ctr">
              <a:buNone/>
              <a:defRPr sz="135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7372213" y="4724034"/>
            <a:ext cx="1600474"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52884" r="34757"/>
          <a:stretch>
            <a:fillRect/>
          </a:stretch>
        </p:blipFill>
        <p:spPr>
          <a:xfrm>
            <a:off x="5788253" y="1"/>
            <a:ext cx="3355748"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05811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8"/>
          <a:srcRect/>
          <a:stretch/>
        </p:blipFill>
        <p:spPr>
          <a:xfrm>
            <a:off x="1" y="223"/>
            <a:ext cx="9144297" cy="6857777"/>
          </a:xfrm>
          <a:prstGeom prst="rect">
            <a:avLst/>
          </a:prstGeom>
        </p:spPr>
      </p:pic>
    </p:spTree>
    <p:extLst>
      <p:ext uri="{BB962C8B-B14F-4D97-AF65-F5344CB8AC3E}">
        <p14:creationId xmlns:p14="http://schemas.microsoft.com/office/powerpoint/2010/main" val="335120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685766" rtl="0" eaLnBrk="1" latinLnBrk="0" hangingPunct="1">
        <a:lnSpc>
          <a:spcPct val="90000"/>
        </a:lnSpc>
        <a:spcBef>
          <a:spcPct val="0"/>
        </a:spcBef>
        <a:buNone/>
        <a:defRPr sz="3300" b="1" kern="1200">
          <a:solidFill>
            <a:srgbClr val="08314C"/>
          </a:solidFill>
          <a:latin typeface="Arial" panose="020B0604020202020204" pitchFamily="34" charset="0"/>
          <a:ea typeface="+mj-ea"/>
          <a:cs typeface="Arial" panose="020B0604020202020204" pitchFamily="34" charset="0"/>
        </a:defRPr>
      </a:lvl1pPr>
    </p:titleStyle>
    <p:bodyStyle>
      <a:lvl1pPr marL="171441" indent="-171441" algn="l" defTabSz="685766" rtl="0" eaLnBrk="1" latinLnBrk="0" hangingPunct="1">
        <a:lnSpc>
          <a:spcPct val="90000"/>
        </a:lnSpc>
        <a:spcBef>
          <a:spcPts val="750"/>
        </a:spcBef>
        <a:buFont typeface="Arial" panose="020B0604020202020204" pitchFamily="34" charset="0"/>
        <a:buChar char="•"/>
        <a:defRPr sz="2100" kern="1200">
          <a:solidFill>
            <a:srgbClr val="08314C"/>
          </a:solidFill>
          <a:latin typeface="Arial" panose="020B0604020202020204" pitchFamily="34" charset="0"/>
          <a:ea typeface="+mn-ea"/>
          <a:cs typeface="Arial" panose="020B0604020202020204" pitchFamily="34" charset="0"/>
        </a:defRPr>
      </a:lvl1pPr>
      <a:lvl2pPr marL="514324" indent="-171441" algn="l" defTabSz="685766" rtl="0" eaLnBrk="1" latinLnBrk="0" hangingPunct="1">
        <a:lnSpc>
          <a:spcPct val="90000"/>
        </a:lnSpc>
        <a:spcBef>
          <a:spcPts val="375"/>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2pPr>
      <a:lvl3pPr marL="857207" indent="-171441" algn="l" defTabSz="685766" rtl="0" eaLnBrk="1" latinLnBrk="0" hangingPunct="1">
        <a:lnSpc>
          <a:spcPct val="90000"/>
        </a:lnSpc>
        <a:spcBef>
          <a:spcPts val="375"/>
        </a:spcBef>
        <a:buFont typeface="Arial" panose="020B0604020202020204" pitchFamily="34" charset="0"/>
        <a:buChar char="•"/>
        <a:defRPr sz="1500" kern="1200">
          <a:solidFill>
            <a:srgbClr val="08314C"/>
          </a:solidFill>
          <a:latin typeface="Arial" panose="020B0604020202020204" pitchFamily="34" charset="0"/>
          <a:ea typeface="+mn-ea"/>
          <a:cs typeface="Arial" panose="020B0604020202020204" pitchFamily="34" charset="0"/>
        </a:defRPr>
      </a:lvl3pPr>
      <a:lvl4pPr marL="1200090" indent="-171441" algn="l" defTabSz="685766" rtl="0" eaLnBrk="1" latinLnBrk="0" hangingPunct="1">
        <a:lnSpc>
          <a:spcPct val="90000"/>
        </a:lnSpc>
        <a:spcBef>
          <a:spcPts val="375"/>
        </a:spcBef>
        <a:buFont typeface="Arial" panose="020B0604020202020204" pitchFamily="34" charset="0"/>
        <a:buChar char="•"/>
        <a:defRPr sz="1350" kern="1200">
          <a:solidFill>
            <a:srgbClr val="08314C"/>
          </a:solidFill>
          <a:latin typeface="Arial" panose="020B0604020202020204" pitchFamily="34" charset="0"/>
          <a:ea typeface="+mn-ea"/>
          <a:cs typeface="Arial" panose="020B0604020202020204" pitchFamily="34" charset="0"/>
        </a:defRPr>
      </a:lvl4pPr>
      <a:lvl5pPr marL="1542973" indent="-171441" algn="l" defTabSz="685766" rtl="0" eaLnBrk="1" latinLnBrk="0" hangingPunct="1">
        <a:lnSpc>
          <a:spcPct val="90000"/>
        </a:lnSpc>
        <a:spcBef>
          <a:spcPts val="375"/>
        </a:spcBef>
        <a:buFont typeface="Arial" panose="020B0604020202020204" pitchFamily="34" charset="0"/>
        <a:buChar char="•"/>
        <a:defRPr sz="1350" kern="1200">
          <a:solidFill>
            <a:srgbClr val="08314C"/>
          </a:solidFill>
          <a:latin typeface="Arial" panose="020B0604020202020204" pitchFamily="34" charset="0"/>
          <a:ea typeface="+mn-ea"/>
          <a:cs typeface="Arial" panose="020B0604020202020204" pitchFamily="34" charset="0"/>
        </a:defRPr>
      </a:lvl5pPr>
      <a:lvl6pPr marL="1885856"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aveyoursay@hants.gov.uk" TargetMode="External"/><Relationship Id="rId2" Type="http://schemas.openxmlformats.org/officeDocument/2006/relationships/hyperlink" Target="mailto:nick.glover@hants.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372094" y="1870879"/>
            <a:ext cx="6551410" cy="2112119"/>
          </a:xfrm>
          <a:prstGeom prst="rect">
            <a:avLst/>
          </a:prstGeom>
          <a:noFill/>
        </p:spPr>
        <p:txBody>
          <a:bodyPr wrap="square" lIns="34292" tIns="17146" rIns="34292" bIns="17146" rtlCol="0" anchor="t">
            <a:spAutoFit/>
          </a:bodyPr>
          <a:lstStyle/>
          <a:p>
            <a:pPr algn="ctr" defTabSz="171450"/>
            <a:r>
              <a:rPr lang="en-US" sz="3600" b="1" dirty="0">
                <a:solidFill>
                  <a:prstClr val="white"/>
                </a:solidFill>
                <a:latin typeface="Arial"/>
                <a:cs typeface="Arial"/>
              </a:rPr>
              <a:t>Hampshire SEND Local Offer </a:t>
            </a:r>
          </a:p>
          <a:p>
            <a:pPr algn="ctr" defTabSz="171450"/>
            <a:endParaRPr lang="en-US" sz="3600" b="1" dirty="0">
              <a:solidFill>
                <a:prstClr val="white"/>
              </a:solidFill>
              <a:latin typeface="Arial"/>
              <a:cs typeface="Arial"/>
            </a:endParaRPr>
          </a:p>
          <a:p>
            <a:pPr algn="ctr" defTabSz="171450"/>
            <a:r>
              <a:rPr lang="en-GB" sz="3600" b="1" dirty="0">
                <a:solidFill>
                  <a:schemeClr val="bg1"/>
                </a:solidFill>
                <a:latin typeface="Arial"/>
                <a:cs typeface="Arial"/>
              </a:rPr>
              <a:t>Your Future, Your Choices </a:t>
            </a:r>
            <a:r>
              <a:rPr lang="en-GB" sz="3600" b="1" dirty="0">
                <a:solidFill>
                  <a:prstClr val="black"/>
                </a:solidFill>
                <a:latin typeface="Arial"/>
                <a:cs typeface="Arial"/>
              </a:rPr>
              <a:t>🎯</a:t>
            </a:r>
            <a:br>
              <a:rPr lang="en-US" sz="3600" b="1" dirty="0">
                <a:solidFill>
                  <a:prstClr val="black"/>
                </a:solidFill>
                <a:latin typeface="Arial"/>
                <a:cs typeface="Arial"/>
              </a:rPr>
            </a:br>
            <a:endParaRPr lang="en-US" sz="2700" b="1" dirty="0">
              <a:solidFill>
                <a:prstClr val="white"/>
              </a:solidFill>
              <a:latin typeface="Arial"/>
              <a:cs typeface="Arial"/>
            </a:endParaRPr>
          </a:p>
        </p:txBody>
      </p:sp>
      <p:sp>
        <p:nvSpPr>
          <p:cNvPr id="3" name="TextBox 2">
            <a:extLst>
              <a:ext uri="{FF2B5EF4-FFF2-40B4-BE49-F238E27FC236}">
                <a16:creationId xmlns:a16="http://schemas.microsoft.com/office/drawing/2014/main" id="{9DB7FAB8-F0D8-3C50-14A8-43067664EF02}"/>
              </a:ext>
            </a:extLst>
          </p:cNvPr>
          <p:cNvSpPr txBox="1"/>
          <p:nvPr/>
        </p:nvSpPr>
        <p:spPr>
          <a:xfrm>
            <a:off x="372094" y="4530325"/>
            <a:ext cx="6159905" cy="450125"/>
          </a:xfrm>
          <a:prstGeom prst="rect">
            <a:avLst/>
          </a:prstGeom>
          <a:noFill/>
        </p:spPr>
        <p:txBody>
          <a:bodyPr wrap="square" lIns="34292" tIns="17146" rIns="34292" bIns="17146" rtlCol="0" anchor="t">
            <a:spAutoFit/>
          </a:bodyPr>
          <a:lstStyle/>
          <a:p>
            <a:pPr defTabSz="171450"/>
            <a:r>
              <a:rPr lang="en-GB" sz="2700" dirty="0">
                <a:solidFill>
                  <a:prstClr val="white"/>
                </a:solidFill>
                <a:latin typeface="Arial" panose="020B0604020202020204" pitchFamily="34" charset="0"/>
                <a:cs typeface="Arial" panose="020B0604020202020204" pitchFamily="34" charset="0"/>
              </a:rPr>
              <a:t>Find help with college, jobs and real life</a:t>
            </a: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7525B-2155-6F8F-2F71-41DA58E01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C85AD-A25D-139C-23F4-158AC42F9ED9}"/>
              </a:ext>
            </a:extLst>
          </p:cNvPr>
          <p:cNvSpPr>
            <a:spLocks noGrp="1"/>
          </p:cNvSpPr>
          <p:nvPr>
            <p:ph type="title"/>
          </p:nvPr>
        </p:nvSpPr>
        <p:spPr>
          <a:xfrm>
            <a:off x="876893" y="679102"/>
            <a:ext cx="5343393" cy="599619"/>
          </a:xfrm>
        </p:spPr>
        <p:txBody>
          <a:bodyPr vert="horz" lIns="68580" tIns="34290" rIns="68580" bIns="34290" rtlCol="0" anchor="b">
            <a:noAutofit/>
          </a:bodyPr>
          <a:lstStyle/>
          <a:p>
            <a:pPr>
              <a:lnSpc>
                <a:spcPct val="85000"/>
              </a:lnSpc>
              <a:spcBef>
                <a:spcPct val="0"/>
              </a:spcBef>
            </a:pPr>
            <a:r>
              <a:rPr lang="en-GB" dirty="0">
                <a:latin typeface="Arial"/>
                <a:cs typeface="Arial"/>
              </a:rPr>
              <a:t>Scenario</a:t>
            </a:r>
            <a:endParaRPr lang="en-US" dirty="0">
              <a:latin typeface="Arial"/>
              <a:cs typeface="Arial"/>
            </a:endParaRPr>
          </a:p>
        </p:txBody>
      </p:sp>
      <p:sp>
        <p:nvSpPr>
          <p:cNvPr id="7" name="TextBox 6">
            <a:extLst>
              <a:ext uri="{FF2B5EF4-FFF2-40B4-BE49-F238E27FC236}">
                <a16:creationId xmlns:a16="http://schemas.microsoft.com/office/drawing/2014/main" id="{34827581-6678-AD73-D0B0-D7E797DD2323}"/>
              </a:ext>
            </a:extLst>
          </p:cNvPr>
          <p:cNvSpPr txBox="1"/>
          <p:nvPr/>
        </p:nvSpPr>
        <p:spPr>
          <a:xfrm>
            <a:off x="709769" y="2131915"/>
            <a:ext cx="7974938" cy="2631490"/>
          </a:xfrm>
          <a:prstGeom prst="rect">
            <a:avLst/>
          </a:prstGeom>
          <a:noFill/>
        </p:spPr>
        <p:txBody>
          <a:bodyPr wrap="square" rtlCol="0">
            <a:spAutoFit/>
          </a:bodyPr>
          <a:lstStyle/>
          <a:p>
            <a:pPr marL="457200" indent="-457200" defTabSz="171450">
              <a:buFont typeface="Arial" panose="020B0604020202020204" pitchFamily="34" charset="0"/>
              <a:buChar char="•"/>
            </a:pPr>
            <a:r>
              <a:rPr lang="en-GB" sz="3300" dirty="0">
                <a:solidFill>
                  <a:srgbClr val="08314C"/>
                </a:solidFill>
                <a:latin typeface="Arial"/>
                <a:ea typeface="+mj-ea"/>
                <a:cs typeface="Arial"/>
              </a:rPr>
              <a:t>Your friend is in care, they want to know what support they can get.</a:t>
            </a:r>
          </a:p>
          <a:p>
            <a:pPr defTabSz="171450"/>
            <a:endParaRPr lang="en-GB" sz="3300" dirty="0">
              <a:solidFill>
                <a:srgbClr val="08314C"/>
              </a:solidFill>
              <a:latin typeface="Arial"/>
              <a:ea typeface="+mj-ea"/>
              <a:cs typeface="Arial"/>
            </a:endParaRPr>
          </a:p>
          <a:p>
            <a:pPr marL="457200" indent="-457200" defTabSz="171450">
              <a:buFont typeface="Arial" panose="020B0604020202020204" pitchFamily="34" charset="0"/>
              <a:buChar char="•"/>
            </a:pPr>
            <a:r>
              <a:rPr lang="en-GB" sz="3300" dirty="0">
                <a:solidFill>
                  <a:srgbClr val="08314C"/>
                </a:solidFill>
                <a:latin typeface="Arial"/>
                <a:ea typeface="+mj-ea"/>
                <a:cs typeface="Arial"/>
              </a:rPr>
              <a:t>Find the section on FISH where they can find the information they need</a:t>
            </a:r>
          </a:p>
        </p:txBody>
      </p:sp>
    </p:spTree>
    <p:extLst>
      <p:ext uri="{BB962C8B-B14F-4D97-AF65-F5344CB8AC3E}">
        <p14:creationId xmlns:p14="http://schemas.microsoft.com/office/powerpoint/2010/main" val="123333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E82BB-D550-043A-D1D8-42A2DCAE7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1EEC-60DE-4F03-3F05-AE72619C10B5}"/>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Bonus challenge</a:t>
            </a:r>
          </a:p>
        </p:txBody>
      </p:sp>
      <p:sp>
        <p:nvSpPr>
          <p:cNvPr id="7" name="TextBox 6">
            <a:extLst>
              <a:ext uri="{FF2B5EF4-FFF2-40B4-BE49-F238E27FC236}">
                <a16:creationId xmlns:a16="http://schemas.microsoft.com/office/drawing/2014/main" id="{15D94304-E7E5-4A8D-CEA7-719424FDE220}"/>
              </a:ext>
            </a:extLst>
          </p:cNvPr>
          <p:cNvSpPr txBox="1"/>
          <p:nvPr/>
        </p:nvSpPr>
        <p:spPr>
          <a:xfrm>
            <a:off x="584531" y="2113255"/>
            <a:ext cx="7974938"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Find something that could help you achieve something you want in the next 2 years</a:t>
            </a:r>
          </a:p>
        </p:txBody>
      </p:sp>
    </p:spTree>
    <p:extLst>
      <p:ext uri="{BB962C8B-B14F-4D97-AF65-F5344CB8AC3E}">
        <p14:creationId xmlns:p14="http://schemas.microsoft.com/office/powerpoint/2010/main" val="194471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36339-2E49-3D41-B0A1-7CCDDB351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E9FAF9-C15C-709C-3F97-A29AECCC3246}"/>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Why this matters</a:t>
            </a:r>
          </a:p>
        </p:txBody>
      </p:sp>
      <p:sp>
        <p:nvSpPr>
          <p:cNvPr id="7" name="TextBox 6">
            <a:extLst>
              <a:ext uri="{FF2B5EF4-FFF2-40B4-BE49-F238E27FC236}">
                <a16:creationId xmlns:a16="http://schemas.microsoft.com/office/drawing/2014/main" id="{DFBC2032-3593-AD59-6EDE-88C5D6D2C227}"/>
              </a:ext>
            </a:extLst>
          </p:cNvPr>
          <p:cNvSpPr txBox="1"/>
          <p:nvPr/>
        </p:nvSpPr>
        <p:spPr>
          <a:xfrm>
            <a:off x="584531" y="2113255"/>
            <a:ext cx="7974938"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There is more than one path</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You have choices</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Support is there whatever you decide</a:t>
            </a:r>
          </a:p>
        </p:txBody>
      </p:sp>
    </p:spTree>
    <p:extLst>
      <p:ext uri="{BB962C8B-B14F-4D97-AF65-F5344CB8AC3E}">
        <p14:creationId xmlns:p14="http://schemas.microsoft.com/office/powerpoint/2010/main" val="211707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D823-3B81-2C2D-818A-0079764E0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04378-8D1C-E041-5657-241DB54B94DC}"/>
              </a:ext>
            </a:extLst>
          </p:cNvPr>
          <p:cNvSpPr>
            <a:spLocks noGrp="1"/>
          </p:cNvSpPr>
          <p:nvPr>
            <p:ph type="title"/>
          </p:nvPr>
        </p:nvSpPr>
        <p:spPr>
          <a:xfrm>
            <a:off x="717181" y="898614"/>
            <a:ext cx="7709638"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Got something to say? We want to listen!</a:t>
            </a:r>
          </a:p>
        </p:txBody>
      </p:sp>
      <p:sp>
        <p:nvSpPr>
          <p:cNvPr id="7" name="TextBox 6">
            <a:extLst>
              <a:ext uri="{FF2B5EF4-FFF2-40B4-BE49-F238E27FC236}">
                <a16:creationId xmlns:a16="http://schemas.microsoft.com/office/drawing/2014/main" id="{0471D473-A9EC-4180-E415-28EBB6CB7FDB}"/>
              </a:ext>
            </a:extLst>
          </p:cNvPr>
          <p:cNvSpPr txBox="1"/>
          <p:nvPr/>
        </p:nvSpPr>
        <p:spPr>
          <a:xfrm>
            <a:off x="250371" y="1830360"/>
            <a:ext cx="8697686" cy="3139321"/>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How can we improve this site?</a:t>
            </a:r>
          </a:p>
          <a:p>
            <a:pPr marL="914400" lvl="1" indent="-457200" defTabSz="171450">
              <a:buFont typeface="Courier New" panose="02070309020205020404" pitchFamily="49" charset="0"/>
              <a:buChar char="o"/>
            </a:pPr>
            <a:r>
              <a:rPr lang="en-GB" sz="3300" dirty="0">
                <a:solidFill>
                  <a:srgbClr val="08314C"/>
                </a:solidFill>
                <a:latin typeface="Arial"/>
                <a:ea typeface="+mj-ea"/>
                <a:cs typeface="Arial"/>
              </a:rPr>
              <a:t>Is information missing?</a:t>
            </a:r>
          </a:p>
          <a:p>
            <a:pPr marL="914400" lvl="1" indent="-457200" defTabSz="171450">
              <a:buFont typeface="Courier New" panose="02070309020205020404" pitchFamily="49" charset="0"/>
              <a:buChar char="o"/>
            </a:pPr>
            <a:r>
              <a:rPr lang="en-GB" sz="3300" dirty="0">
                <a:solidFill>
                  <a:srgbClr val="08314C"/>
                </a:solidFill>
                <a:latin typeface="Arial"/>
                <a:ea typeface="+mj-ea"/>
                <a:cs typeface="Arial"/>
              </a:rPr>
              <a:t>Is anything unclear?</a:t>
            </a:r>
          </a:p>
          <a:p>
            <a:pPr marL="914400" lvl="1" indent="-457200" defTabSz="171450">
              <a:buFont typeface="Courier New" panose="02070309020205020404" pitchFamily="49" charset="0"/>
              <a:buChar char="o"/>
            </a:pPr>
            <a:r>
              <a:rPr lang="en-GB" sz="3300" dirty="0">
                <a:solidFill>
                  <a:srgbClr val="08314C"/>
                </a:solidFill>
                <a:latin typeface="Arial"/>
                <a:ea typeface="+mj-ea"/>
                <a:cs typeface="Arial"/>
              </a:rPr>
              <a:t>Has it been helpful?</a:t>
            </a:r>
          </a:p>
          <a:p>
            <a:pPr lvl="1" defTabSz="171450"/>
            <a:endParaRPr lang="en-GB" sz="3300" dirty="0">
              <a:solidFill>
                <a:srgbClr val="08314C"/>
              </a:solidFill>
              <a:latin typeface="Arial"/>
              <a:ea typeface="+mj-ea"/>
              <a:cs typeface="Arial"/>
            </a:endParaRPr>
          </a:p>
          <a:p>
            <a:pPr defTabSz="171450"/>
            <a:r>
              <a:rPr lang="en-GB" sz="3300" dirty="0">
                <a:solidFill>
                  <a:srgbClr val="08314C"/>
                </a:solidFill>
                <a:latin typeface="Arial"/>
                <a:ea typeface="+mj-ea"/>
                <a:cs typeface="Arial"/>
              </a:rPr>
              <a:t>Let us know!</a:t>
            </a:r>
          </a:p>
        </p:txBody>
      </p:sp>
    </p:spTree>
    <p:extLst>
      <p:ext uri="{BB962C8B-B14F-4D97-AF65-F5344CB8AC3E}">
        <p14:creationId xmlns:p14="http://schemas.microsoft.com/office/powerpoint/2010/main" val="344430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3A8D-F0E2-7C86-ABAD-8C4A2C4F0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B153D-1982-5782-5D0D-9B520DC0CB0D}"/>
              </a:ext>
            </a:extLst>
          </p:cNvPr>
          <p:cNvSpPr>
            <a:spLocks noGrp="1"/>
          </p:cNvSpPr>
          <p:nvPr>
            <p:ph type="title"/>
          </p:nvPr>
        </p:nvSpPr>
        <p:spPr>
          <a:xfrm>
            <a:off x="717181" y="898614"/>
            <a:ext cx="7709638"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Got something to say? We want to listen!</a:t>
            </a:r>
          </a:p>
        </p:txBody>
      </p:sp>
      <p:sp>
        <p:nvSpPr>
          <p:cNvPr id="7" name="TextBox 6">
            <a:extLst>
              <a:ext uri="{FF2B5EF4-FFF2-40B4-BE49-F238E27FC236}">
                <a16:creationId xmlns:a16="http://schemas.microsoft.com/office/drawing/2014/main" id="{C53DEE83-F9D7-8E62-02B1-D1DD652FE75B}"/>
              </a:ext>
            </a:extLst>
          </p:cNvPr>
          <p:cNvSpPr txBox="1"/>
          <p:nvPr/>
        </p:nvSpPr>
        <p:spPr>
          <a:xfrm>
            <a:off x="146957" y="1699731"/>
            <a:ext cx="8697686" cy="4524315"/>
          </a:xfrm>
          <a:prstGeom prst="rect">
            <a:avLst/>
          </a:prstGeom>
          <a:noFill/>
        </p:spPr>
        <p:txBody>
          <a:bodyPr wrap="square" rtlCol="0">
            <a:spAutoFit/>
          </a:bodyPr>
          <a:lstStyle/>
          <a:p>
            <a:pPr defTabSz="171450"/>
            <a:r>
              <a:rPr lang="en-GB" sz="3200" dirty="0">
                <a:solidFill>
                  <a:srgbClr val="08314C"/>
                </a:solidFill>
                <a:latin typeface="Arial"/>
                <a:cs typeface="Arial"/>
              </a:rPr>
              <a:t>Do you have experience of being in care and want to get involved in making things better?</a:t>
            </a:r>
          </a:p>
          <a:p>
            <a:pPr defTabSz="171450"/>
            <a:r>
              <a:rPr lang="en-GB" sz="3200" dirty="0">
                <a:solidFill>
                  <a:srgbClr val="08314C"/>
                </a:solidFill>
                <a:latin typeface="Arial"/>
                <a:cs typeface="Arial"/>
              </a:rPr>
              <a:t>E-mail </a:t>
            </a:r>
            <a:r>
              <a:rPr lang="en-GB" sz="3200" dirty="0">
                <a:solidFill>
                  <a:srgbClr val="08314C"/>
                </a:solidFill>
                <a:latin typeface="Arial"/>
                <a:cs typeface="Arial"/>
                <a:hlinkClick r:id="rId2"/>
              </a:rPr>
              <a:t>nick.glover@hants.co.uk</a:t>
            </a:r>
            <a:r>
              <a:rPr lang="en-GB" sz="3200" dirty="0">
                <a:solidFill>
                  <a:srgbClr val="08314C"/>
                </a:solidFill>
                <a:latin typeface="Arial"/>
                <a:cs typeface="Arial"/>
              </a:rPr>
              <a:t> </a:t>
            </a:r>
          </a:p>
          <a:p>
            <a:pPr defTabSz="171450"/>
            <a:endParaRPr lang="en-GB" sz="3200" dirty="0">
              <a:solidFill>
                <a:srgbClr val="08314C"/>
              </a:solidFill>
              <a:latin typeface="Arial"/>
              <a:cs typeface="Arial"/>
            </a:endParaRPr>
          </a:p>
          <a:p>
            <a:pPr defTabSz="171450"/>
            <a:r>
              <a:rPr lang="en-GB" sz="3200" dirty="0">
                <a:solidFill>
                  <a:srgbClr val="08314C"/>
                </a:solidFill>
                <a:latin typeface="Arial"/>
                <a:cs typeface="Arial"/>
              </a:rPr>
              <a:t>Do you have special needs or a disability? Join the SEND Youth Forum!</a:t>
            </a:r>
          </a:p>
          <a:p>
            <a:pPr defTabSz="171450"/>
            <a:r>
              <a:rPr lang="en-GB" sz="3200" dirty="0">
                <a:solidFill>
                  <a:srgbClr val="08314C"/>
                </a:solidFill>
                <a:latin typeface="Arial"/>
                <a:cs typeface="Arial"/>
              </a:rPr>
              <a:t>E-mail</a:t>
            </a:r>
            <a:r>
              <a:rPr lang="en-GB" sz="3200" b="0" i="0" dirty="0">
                <a:solidFill>
                  <a:srgbClr val="222222"/>
                </a:solidFill>
                <a:effectLst/>
                <a:latin typeface="Source Sans Pro" panose="020B0503030403020204" pitchFamily="34" charset="0"/>
              </a:rPr>
              <a:t> </a:t>
            </a:r>
            <a:r>
              <a:rPr lang="en-GB" sz="3200" b="0" i="0" u="none" strike="noStrike" dirty="0">
                <a:solidFill>
                  <a:srgbClr val="01599D"/>
                </a:solidFill>
                <a:effectLst/>
                <a:latin typeface="Source Sans Pro" panose="020B0503030403020204" pitchFamily="34" charset="0"/>
                <a:hlinkClick r:id="rId3"/>
              </a:rPr>
              <a:t>haveyoursay@hants.gov.uk</a:t>
            </a:r>
            <a:r>
              <a:rPr lang="en-GB" sz="3200" b="0" i="0" dirty="0">
                <a:solidFill>
                  <a:srgbClr val="222222"/>
                </a:solidFill>
                <a:effectLst/>
                <a:latin typeface="Source Sans Pro" panose="020B0503030403020204" pitchFamily="34" charset="0"/>
              </a:rPr>
              <a:t>.</a:t>
            </a:r>
          </a:p>
          <a:p>
            <a:pPr defTabSz="171450"/>
            <a:endParaRPr lang="en-GB" sz="3200" b="0" i="0" dirty="0">
              <a:solidFill>
                <a:srgbClr val="222222"/>
              </a:solidFill>
              <a:effectLst/>
              <a:latin typeface="Source Sans Pro" panose="020B0503030403020204" pitchFamily="34" charset="0"/>
            </a:endParaRPr>
          </a:p>
          <a:p>
            <a:pPr defTabSz="171450"/>
            <a:r>
              <a:rPr lang="en-GB" sz="3200" dirty="0">
                <a:solidFill>
                  <a:srgbClr val="08314C"/>
                </a:solidFill>
                <a:latin typeface="Arial"/>
                <a:cs typeface="Arial"/>
              </a:rPr>
              <a:t>Join in, learn new skills and make things better.</a:t>
            </a:r>
          </a:p>
        </p:txBody>
      </p:sp>
    </p:spTree>
    <p:extLst>
      <p:ext uri="{BB962C8B-B14F-4D97-AF65-F5344CB8AC3E}">
        <p14:creationId xmlns:p14="http://schemas.microsoft.com/office/powerpoint/2010/main" val="173436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2C68-5CC3-72B0-A623-0DCA55037E58}"/>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Why this matters now</a:t>
            </a:r>
          </a:p>
        </p:txBody>
      </p:sp>
      <p:sp>
        <p:nvSpPr>
          <p:cNvPr id="7" name="TextBox 6">
            <a:extLst>
              <a:ext uri="{FF2B5EF4-FFF2-40B4-BE49-F238E27FC236}">
                <a16:creationId xmlns:a16="http://schemas.microsoft.com/office/drawing/2014/main" id="{503C1986-487D-17AB-DCC5-1386DE1A019F}"/>
              </a:ext>
            </a:extLst>
          </p:cNvPr>
          <p:cNvSpPr txBox="1"/>
          <p:nvPr/>
        </p:nvSpPr>
        <p:spPr>
          <a:xfrm>
            <a:off x="584531" y="2490362"/>
            <a:ext cx="7974938"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Big decisions are coming up</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You don’t have to figure it out alone</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There is support for every option</a:t>
            </a:r>
          </a:p>
        </p:txBody>
      </p:sp>
    </p:spTree>
    <p:extLst>
      <p:ext uri="{BB962C8B-B14F-4D97-AF65-F5344CB8AC3E}">
        <p14:creationId xmlns:p14="http://schemas.microsoft.com/office/powerpoint/2010/main" val="27338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EF50F-1F03-ED4B-18CD-CFF8B90EC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20A87-F040-22B2-5EC0-88BD9FA6B344}"/>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What you can find</a:t>
            </a:r>
          </a:p>
        </p:txBody>
      </p:sp>
      <p:sp>
        <p:nvSpPr>
          <p:cNvPr id="7" name="TextBox 6">
            <a:extLst>
              <a:ext uri="{FF2B5EF4-FFF2-40B4-BE49-F238E27FC236}">
                <a16:creationId xmlns:a16="http://schemas.microsoft.com/office/drawing/2014/main" id="{5CECE3A3-193A-5222-7DB8-FDA2F3ACB4D8}"/>
              </a:ext>
            </a:extLst>
          </p:cNvPr>
          <p:cNvSpPr txBox="1"/>
          <p:nvPr/>
        </p:nvSpPr>
        <p:spPr>
          <a:xfrm>
            <a:off x="584531" y="2113255"/>
            <a:ext cx="7974938" cy="2631490"/>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Colleges and sixth forms</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Apprenticeships and jobs</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CV and application help</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Mental health support</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Money and living advice</a:t>
            </a:r>
          </a:p>
        </p:txBody>
      </p:sp>
    </p:spTree>
    <p:extLst>
      <p:ext uri="{BB962C8B-B14F-4D97-AF65-F5344CB8AC3E}">
        <p14:creationId xmlns:p14="http://schemas.microsoft.com/office/powerpoint/2010/main" val="344893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C7A25-3156-F639-9C6B-C954F0830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159F1-324F-89E6-E9A0-10090B68CB16}"/>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Real life help</a:t>
            </a:r>
          </a:p>
        </p:txBody>
      </p:sp>
      <p:sp>
        <p:nvSpPr>
          <p:cNvPr id="7" name="TextBox 6">
            <a:extLst>
              <a:ext uri="{FF2B5EF4-FFF2-40B4-BE49-F238E27FC236}">
                <a16:creationId xmlns:a16="http://schemas.microsoft.com/office/drawing/2014/main" id="{8CF1A518-3A98-F5C8-0FF6-44D1490D61E5}"/>
              </a:ext>
            </a:extLst>
          </p:cNvPr>
          <p:cNvSpPr txBox="1"/>
          <p:nvPr/>
        </p:nvSpPr>
        <p:spPr>
          <a:xfrm>
            <a:off x="584531" y="2113255"/>
            <a:ext cx="7974938" cy="2123658"/>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Choosing what to do next</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Dealing with stress and pressure</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Knowing your options</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Getting support if things go wrong</a:t>
            </a:r>
          </a:p>
        </p:txBody>
      </p:sp>
    </p:spTree>
    <p:extLst>
      <p:ext uri="{BB962C8B-B14F-4D97-AF65-F5344CB8AC3E}">
        <p14:creationId xmlns:p14="http://schemas.microsoft.com/office/powerpoint/2010/main" val="204159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452E-48D0-B3FA-CF0B-8ED9E231A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C9C8D-6635-E5CF-F887-39DFFE9D9D00}"/>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Today’s challenge 🎯</a:t>
            </a:r>
          </a:p>
        </p:txBody>
      </p:sp>
      <p:sp>
        <p:nvSpPr>
          <p:cNvPr id="7" name="TextBox 6">
            <a:extLst>
              <a:ext uri="{FF2B5EF4-FFF2-40B4-BE49-F238E27FC236}">
                <a16:creationId xmlns:a16="http://schemas.microsoft.com/office/drawing/2014/main" id="{39E22043-10D2-A38C-01AF-C77E92D584E8}"/>
              </a:ext>
            </a:extLst>
          </p:cNvPr>
          <p:cNvSpPr txBox="1"/>
          <p:nvPr/>
        </p:nvSpPr>
        <p:spPr>
          <a:xfrm>
            <a:off x="584531" y="2113255"/>
            <a:ext cx="7974938"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Work together</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Use the site</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Find real-life answers</a:t>
            </a:r>
          </a:p>
        </p:txBody>
      </p:sp>
    </p:spTree>
    <p:extLst>
      <p:ext uri="{BB962C8B-B14F-4D97-AF65-F5344CB8AC3E}">
        <p14:creationId xmlns:p14="http://schemas.microsoft.com/office/powerpoint/2010/main" val="6065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53C6-CFE7-1F69-2461-C1FAF191D262}"/>
              </a:ext>
            </a:extLst>
          </p:cNvPr>
          <p:cNvSpPr>
            <a:spLocks noGrp="1"/>
          </p:cNvSpPr>
          <p:nvPr>
            <p:ph type="title"/>
          </p:nvPr>
        </p:nvSpPr>
        <p:spPr/>
        <p:txBody>
          <a:bodyPr>
            <a:normAutofit/>
          </a:bodyPr>
          <a:lstStyle/>
          <a:p>
            <a:r>
              <a:rPr lang="en-GB" dirty="0"/>
              <a:t>Finding the Family Information and Services Hub and Local Offer</a:t>
            </a:r>
          </a:p>
        </p:txBody>
      </p:sp>
      <p:sp>
        <p:nvSpPr>
          <p:cNvPr id="4" name="TextBox 3">
            <a:extLst>
              <a:ext uri="{FF2B5EF4-FFF2-40B4-BE49-F238E27FC236}">
                <a16:creationId xmlns:a16="http://schemas.microsoft.com/office/drawing/2014/main" id="{DEE10C7A-003F-8C45-E207-51B4B58CBD6F}"/>
              </a:ext>
            </a:extLst>
          </p:cNvPr>
          <p:cNvSpPr txBox="1"/>
          <p:nvPr/>
        </p:nvSpPr>
        <p:spPr>
          <a:xfrm>
            <a:off x="514384" y="1574782"/>
            <a:ext cx="8000965" cy="1107996"/>
          </a:xfrm>
          <a:prstGeom prst="rect">
            <a:avLst/>
          </a:prstGeom>
          <a:noFill/>
        </p:spPr>
        <p:txBody>
          <a:bodyPr wrap="square" rtlCol="0">
            <a:spAutoFit/>
          </a:bodyPr>
          <a:lstStyle/>
          <a:p>
            <a:r>
              <a:rPr lang="en-GB" sz="2400" dirty="0">
                <a:solidFill>
                  <a:srgbClr val="08314C"/>
                </a:solidFill>
                <a:latin typeface="Arial"/>
                <a:ea typeface="+mj-ea"/>
                <a:cs typeface="Arial"/>
              </a:rPr>
              <a:t>First, type Connect to Support Hampshire into your search engine. That should bring you to this page:</a:t>
            </a:r>
          </a:p>
          <a:p>
            <a:endParaRPr lang="en-GB" dirty="0"/>
          </a:p>
        </p:txBody>
      </p:sp>
      <p:pic>
        <p:nvPicPr>
          <p:cNvPr id="6" name="Picture 5">
            <a:extLst>
              <a:ext uri="{FF2B5EF4-FFF2-40B4-BE49-F238E27FC236}">
                <a16:creationId xmlns:a16="http://schemas.microsoft.com/office/drawing/2014/main" id="{3FC2D7D3-146B-1DFE-4529-85D22BC12C84}"/>
              </a:ext>
            </a:extLst>
          </p:cNvPr>
          <p:cNvPicPr>
            <a:picLocks noChangeAspect="1"/>
          </p:cNvPicPr>
          <p:nvPr/>
        </p:nvPicPr>
        <p:blipFill>
          <a:blip r:embed="rId2"/>
          <a:stretch>
            <a:fillRect/>
          </a:stretch>
        </p:blipFill>
        <p:spPr>
          <a:xfrm>
            <a:off x="3826328" y="2529619"/>
            <a:ext cx="4937990" cy="366435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77E3F89-A21C-24D4-E51D-4A80B90FF91A}"/>
                  </a:ext>
                </a:extLst>
              </p14:cNvPr>
              <p14:cNvContentPartPr/>
              <p14:nvPr/>
            </p14:nvContentPartPr>
            <p14:xfrm>
              <a:off x="3780617" y="3131520"/>
              <a:ext cx="1072800" cy="1072800"/>
            </p14:xfrm>
          </p:contentPart>
        </mc:Choice>
        <mc:Fallback xmlns="">
          <p:pic>
            <p:nvPicPr>
              <p:cNvPr id="7" name="Ink 6">
                <a:extLst>
                  <a:ext uri="{FF2B5EF4-FFF2-40B4-BE49-F238E27FC236}">
                    <a16:creationId xmlns:a16="http://schemas.microsoft.com/office/drawing/2014/main" id="{977E3F89-A21C-24D4-E51D-4A80B90FF91A}"/>
                  </a:ext>
                </a:extLst>
              </p:cNvPr>
              <p:cNvPicPr/>
              <p:nvPr/>
            </p:nvPicPr>
            <p:blipFill>
              <a:blip r:embed="rId4"/>
              <a:stretch>
                <a:fillRect/>
              </a:stretch>
            </p:blipFill>
            <p:spPr>
              <a:xfrm>
                <a:off x="3762977" y="3113880"/>
                <a:ext cx="1108440" cy="1108440"/>
              </a:xfrm>
              <a:prstGeom prst="rect">
                <a:avLst/>
              </a:prstGeom>
            </p:spPr>
          </p:pic>
        </mc:Fallback>
      </mc:AlternateContent>
      <p:sp>
        <p:nvSpPr>
          <p:cNvPr id="9" name="TextBox 8">
            <a:extLst>
              <a:ext uri="{FF2B5EF4-FFF2-40B4-BE49-F238E27FC236}">
                <a16:creationId xmlns:a16="http://schemas.microsoft.com/office/drawing/2014/main" id="{AB4C88B3-D1E8-C0E1-558B-CBDCBDA95EC8}"/>
              </a:ext>
            </a:extLst>
          </p:cNvPr>
          <p:cNvSpPr txBox="1"/>
          <p:nvPr/>
        </p:nvSpPr>
        <p:spPr>
          <a:xfrm>
            <a:off x="1164771" y="2842498"/>
            <a:ext cx="2615846" cy="1569660"/>
          </a:xfrm>
          <a:prstGeom prst="rect">
            <a:avLst/>
          </a:prstGeom>
          <a:noFill/>
        </p:spPr>
        <p:txBody>
          <a:bodyPr wrap="square" rtlCol="0">
            <a:spAutoFit/>
          </a:bodyPr>
          <a:lstStyle/>
          <a:p>
            <a:r>
              <a:rPr lang="en-GB" sz="2400" dirty="0">
                <a:solidFill>
                  <a:srgbClr val="08314C"/>
                </a:solidFill>
                <a:latin typeface="Arial"/>
                <a:ea typeface="+mj-ea"/>
                <a:cs typeface="Arial"/>
              </a:rPr>
              <a:t>Chose this tile to get to the Family Information and Services Hub</a:t>
            </a:r>
          </a:p>
        </p:txBody>
      </p:sp>
    </p:spTree>
    <p:extLst>
      <p:ext uri="{BB962C8B-B14F-4D97-AF65-F5344CB8AC3E}">
        <p14:creationId xmlns:p14="http://schemas.microsoft.com/office/powerpoint/2010/main" val="355088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FA986-52B2-1A11-1522-97C4C4991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2D9E7-158F-FD7D-358B-903DFCAF02FD}"/>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Can you find…</a:t>
            </a:r>
          </a:p>
        </p:txBody>
      </p:sp>
      <p:sp>
        <p:nvSpPr>
          <p:cNvPr id="7" name="TextBox 6">
            <a:extLst>
              <a:ext uri="{FF2B5EF4-FFF2-40B4-BE49-F238E27FC236}">
                <a16:creationId xmlns:a16="http://schemas.microsoft.com/office/drawing/2014/main" id="{8BB72A03-67E8-A12E-652E-C4619E0244CA}"/>
              </a:ext>
            </a:extLst>
          </p:cNvPr>
          <p:cNvSpPr txBox="1"/>
          <p:nvPr/>
        </p:nvSpPr>
        <p:spPr>
          <a:xfrm>
            <a:off x="584531" y="2113255"/>
            <a:ext cx="7974938"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A list of colleges in Hampshire</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Help with writing a CV</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Help if you are stressed about exams</a:t>
            </a:r>
          </a:p>
        </p:txBody>
      </p:sp>
    </p:spTree>
    <p:extLst>
      <p:ext uri="{BB962C8B-B14F-4D97-AF65-F5344CB8AC3E}">
        <p14:creationId xmlns:p14="http://schemas.microsoft.com/office/powerpoint/2010/main" val="319529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64C8-1C24-F691-34BB-BB52F9117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A0B88-4F19-AC46-AF84-8E0C6B19EB0F}"/>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Scenario</a:t>
            </a:r>
          </a:p>
        </p:txBody>
      </p:sp>
      <p:sp>
        <p:nvSpPr>
          <p:cNvPr id="7" name="TextBox 6">
            <a:extLst>
              <a:ext uri="{FF2B5EF4-FFF2-40B4-BE49-F238E27FC236}">
                <a16:creationId xmlns:a16="http://schemas.microsoft.com/office/drawing/2014/main" id="{9181A69A-4DD4-ACED-B927-938D4A5A9F87}"/>
              </a:ext>
            </a:extLst>
          </p:cNvPr>
          <p:cNvSpPr txBox="1"/>
          <p:nvPr/>
        </p:nvSpPr>
        <p:spPr>
          <a:xfrm>
            <a:off x="584531" y="2113255"/>
            <a:ext cx="7449126"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You don’t want to go to college after Year 11</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What are your other options?</a:t>
            </a:r>
          </a:p>
        </p:txBody>
      </p:sp>
    </p:spTree>
    <p:extLst>
      <p:ext uri="{BB962C8B-B14F-4D97-AF65-F5344CB8AC3E}">
        <p14:creationId xmlns:p14="http://schemas.microsoft.com/office/powerpoint/2010/main" val="393530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C7A45-AD2B-1471-CA5C-450DFB841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0EE49-0467-B666-389E-EF607DAD5E2B}"/>
              </a:ext>
            </a:extLst>
          </p:cNvPr>
          <p:cNvSpPr>
            <a:spLocks noGrp="1"/>
          </p:cNvSpPr>
          <p:nvPr>
            <p:ph type="title"/>
          </p:nvPr>
        </p:nvSpPr>
        <p:spPr>
          <a:xfrm>
            <a:off x="849831" y="836492"/>
            <a:ext cx="6127911" cy="599619"/>
          </a:xfrm>
        </p:spPr>
        <p:txBody>
          <a:bodyPr vert="horz" lIns="68580" tIns="34290" rIns="68580" bIns="34290" rtlCol="0" anchor="b">
            <a:noAutofit/>
          </a:bodyPr>
          <a:lstStyle/>
          <a:p>
            <a:pPr>
              <a:lnSpc>
                <a:spcPct val="85000"/>
              </a:lnSpc>
              <a:spcBef>
                <a:spcPct val="0"/>
              </a:spcBef>
            </a:pPr>
            <a:r>
              <a:rPr lang="en-US" sz="4400" dirty="0">
                <a:latin typeface="Arial"/>
                <a:cs typeface="Arial"/>
              </a:rPr>
              <a:t>Scenario</a:t>
            </a:r>
          </a:p>
        </p:txBody>
      </p:sp>
      <p:sp>
        <p:nvSpPr>
          <p:cNvPr id="7" name="TextBox 6">
            <a:extLst>
              <a:ext uri="{FF2B5EF4-FFF2-40B4-BE49-F238E27FC236}">
                <a16:creationId xmlns:a16="http://schemas.microsoft.com/office/drawing/2014/main" id="{AB3BEEE9-AE20-7C48-A314-7F8094427AB6}"/>
              </a:ext>
            </a:extLst>
          </p:cNvPr>
          <p:cNvSpPr txBox="1"/>
          <p:nvPr/>
        </p:nvSpPr>
        <p:spPr>
          <a:xfrm>
            <a:off x="584531" y="2113255"/>
            <a:ext cx="7974938" cy="1615827"/>
          </a:xfrm>
          <a:prstGeom prst="rect">
            <a:avLst/>
          </a:prstGeom>
          <a:noFill/>
        </p:spPr>
        <p:txBody>
          <a:bodyPr wrap="square" rtlCol="0">
            <a:spAutoFit/>
          </a:bodyPr>
          <a:lstStyle/>
          <a:p>
            <a:pPr marL="285750" indent="-285750" defTabSz="171450">
              <a:buFont typeface="Arial" panose="020B0604020202020204" pitchFamily="34" charset="0"/>
              <a:buChar char="•"/>
            </a:pPr>
            <a:r>
              <a:rPr lang="en-GB" sz="3300" dirty="0">
                <a:solidFill>
                  <a:srgbClr val="08314C"/>
                </a:solidFill>
                <a:latin typeface="Arial"/>
                <a:ea typeface="+mj-ea"/>
                <a:cs typeface="Arial"/>
              </a:rPr>
              <a:t>You need financial help to stay in college.</a:t>
            </a:r>
          </a:p>
          <a:p>
            <a:pPr marL="285750" indent="-285750" defTabSz="171450">
              <a:buFont typeface="Arial" panose="020B0604020202020204" pitchFamily="34" charset="0"/>
              <a:buChar char="•"/>
            </a:pPr>
            <a:r>
              <a:rPr lang="en-GB" sz="3300" dirty="0">
                <a:solidFill>
                  <a:srgbClr val="08314C"/>
                </a:solidFill>
                <a:latin typeface="Arial"/>
                <a:ea typeface="+mj-ea"/>
                <a:cs typeface="Arial"/>
              </a:rPr>
              <a:t>What support is available?</a:t>
            </a:r>
          </a:p>
        </p:txBody>
      </p:sp>
    </p:spTree>
    <p:extLst>
      <p:ext uri="{BB962C8B-B14F-4D97-AF65-F5344CB8AC3E}">
        <p14:creationId xmlns:p14="http://schemas.microsoft.com/office/powerpoint/2010/main" val="249556835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366</Words>
  <Application>Microsoft Office PowerPoint</Application>
  <PresentationFormat>On-screen Show (4:3)</PresentationFormat>
  <Paragraphs>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Courier New</vt:lpstr>
      <vt:lpstr>Source Sans Pro</vt:lpstr>
      <vt:lpstr>1_Office Theme</vt:lpstr>
      <vt:lpstr>PowerPoint Presentation</vt:lpstr>
      <vt:lpstr>Why this matters now</vt:lpstr>
      <vt:lpstr>What you can find</vt:lpstr>
      <vt:lpstr>Real life help</vt:lpstr>
      <vt:lpstr>Today’s challenge 🎯</vt:lpstr>
      <vt:lpstr>Finding the Family Information and Services Hub and Local Offer</vt:lpstr>
      <vt:lpstr>Can you find…</vt:lpstr>
      <vt:lpstr>Scenario</vt:lpstr>
      <vt:lpstr>Scenario</vt:lpstr>
      <vt:lpstr>Scenario</vt:lpstr>
      <vt:lpstr>Bonus challenge</vt:lpstr>
      <vt:lpstr>Why this matters</vt:lpstr>
      <vt:lpstr>Got something to say? We want to listen!</vt:lpstr>
      <vt:lpstr>Got something to say? We want to listen!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Dodd, Adele</cp:lastModifiedBy>
  <cp:revision>2</cp:revision>
  <dcterms:created xsi:type="dcterms:W3CDTF">2013-01-27T09:14:16Z</dcterms:created>
  <dcterms:modified xsi:type="dcterms:W3CDTF">2026-07-01T13:19:55Z</dcterms:modified>
  <cp:category/>
</cp:coreProperties>
</file>